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0E1A5C-306E-4922-A64A-33C5609171F7}">
          <p14:sldIdLst>
            <p14:sldId id="256"/>
            <p14:sldId id="257"/>
            <p14:sldId id="259"/>
            <p14:sldId id="258"/>
            <p14:sldId id="260"/>
            <p14:sldId id="261"/>
            <p14:sldId id="262"/>
          </p14:sldIdLst>
        </p14:section>
        <p14:section name="Untitled Section" id="{B9B6CC60-7FF4-4BFC-9DAC-FA726B4C5C6F}">
          <p14:sldIdLst>
            <p14:sldId id="263"/>
            <p14:sldId id="264"/>
            <p14:sldId id="265"/>
            <p14:sldId id="266"/>
            <p14:sldId id="267"/>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8" autoAdjust="0"/>
    <p:restoredTop sz="94660"/>
  </p:normalViewPr>
  <p:slideViewPr>
    <p:cSldViewPr snapToGrid="0">
      <p:cViewPr>
        <p:scale>
          <a:sx n="75" d="100"/>
          <a:sy n="75" d="100"/>
        </p:scale>
        <p:origin x="51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Masters\2nd%20sem\Algorithms\Assignments\Isomorphic%20Graphs\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(avg)N v/s Time</a:t>
            </a:r>
          </a:p>
        </c:rich>
      </c:tx>
      <c:layout>
        <c:manualLayout>
          <c:xMode val="edge"/>
          <c:yMode val="edge"/>
          <c:x val="0.28225032487422258"/>
          <c:y val="3.2880292950465191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Sheet2!$E$1</c:f>
              <c:strCache>
                <c:ptCount val="1"/>
                <c:pt idx="0">
                  <c:v>average</c:v>
                </c:pt>
              </c:strCache>
            </c:strRef>
          </c:tx>
          <c:spPr>
            <a:noFill/>
            <a:ln w="9525" cap="flat" cmpd="sng" algn="ctr">
              <a:solidFill>
                <a:schemeClr val="accent6"/>
              </a:solidFill>
              <a:miter lim="800000"/>
            </a:ln>
            <a:effectLst>
              <a:glow rad="63500">
                <a:schemeClr val="accent6">
                  <a:satMod val="175000"/>
                  <a:alpha val="25000"/>
                </a:schemeClr>
              </a:glow>
            </a:effectLst>
          </c:spPr>
          <c:invertIfNegative val="0"/>
          <c:cat>
            <c:numRef>
              <c:f>Sheet2!$D$2:$D$19</c:f>
              <c:numCache>
                <c:formatCode>General</c:formatCode>
                <c:ptCount val="18"/>
                <c:pt idx="0">
                  <c:v>8</c:v>
                </c:pt>
                <c:pt idx="1">
                  <c:v>10</c:v>
                </c:pt>
                <c:pt idx="2">
                  <c:v>12</c:v>
                </c:pt>
                <c:pt idx="3">
                  <c:v>14</c:v>
                </c:pt>
              </c:numCache>
            </c:numRef>
          </c:cat>
          <c:val>
            <c:numRef>
              <c:f>Sheet2!$E$2:$E$19</c:f>
              <c:numCache>
                <c:formatCode>General</c:formatCode>
                <c:ptCount val="18"/>
                <c:pt idx="0">
                  <c:v>0.61499999999999999</c:v>
                </c:pt>
                <c:pt idx="1">
                  <c:v>0.48119999999999996</c:v>
                </c:pt>
                <c:pt idx="2">
                  <c:v>3.2966666666666669</c:v>
                </c:pt>
                <c:pt idx="3">
                  <c:v>766.46</c:v>
                </c:pt>
              </c:numCache>
            </c:numRef>
          </c:val>
          <c:extLst>
            <c:ext xmlns:c16="http://schemas.microsoft.com/office/drawing/2014/chart" uri="{C3380CC4-5D6E-409C-BE32-E72D297353CC}">
              <c16:uniqueId val="{00000000-4E9C-4D60-B3EF-88FA4FD3D93B}"/>
            </c:ext>
          </c:extLst>
        </c:ser>
        <c:dLbls>
          <c:showLegendKey val="0"/>
          <c:showVal val="0"/>
          <c:showCatName val="0"/>
          <c:showSerName val="0"/>
          <c:showPercent val="0"/>
          <c:showBubbleSize val="0"/>
        </c:dLbls>
        <c:gapWidth val="315"/>
        <c:overlap val="-40"/>
        <c:axId val="516369816"/>
        <c:axId val="516377360"/>
      </c:barChart>
      <c:catAx>
        <c:axId val="51636981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16377360"/>
        <c:crosses val="autoZero"/>
        <c:auto val="1"/>
        <c:lblAlgn val="ctr"/>
        <c:lblOffset val="100"/>
        <c:noMultiLvlLbl val="0"/>
      </c:catAx>
      <c:valAx>
        <c:axId val="51637736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16369816"/>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633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181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36135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309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39062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6753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1783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633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4938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305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5201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68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130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738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7749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07-Feb-19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0872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07-Feb-19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55711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4AF7-2C51-48E2-81AB-76F60D52BF7C}"/>
              </a:ext>
            </a:extLst>
          </p:cNvPr>
          <p:cNvSpPr>
            <a:spLocks noGrp="1"/>
          </p:cNvSpPr>
          <p:nvPr>
            <p:ph type="ctrTitle"/>
          </p:nvPr>
        </p:nvSpPr>
        <p:spPr>
          <a:xfrm>
            <a:off x="2816015" y="2352259"/>
            <a:ext cx="8739881" cy="4220820"/>
          </a:xfrm>
        </p:spPr>
        <p:txBody>
          <a:bodyPr anchor="ctr">
            <a:normAutofit/>
          </a:bodyPr>
          <a:lstStyle/>
          <a:p>
            <a:r>
              <a:rPr lang="en-US" dirty="0">
                <a:solidFill>
                  <a:srgbClr val="FFFFFF"/>
                </a:solidFill>
              </a:rPr>
              <a:t>GRAPH </a:t>
            </a:r>
            <a:r>
              <a:rPr lang="en-US" dirty="0">
                <a:solidFill>
                  <a:schemeClr val="tx1"/>
                </a:solidFill>
              </a:rPr>
              <a:t>ISOMORPHISM </a:t>
            </a:r>
            <a:r>
              <a:rPr lang="en-US" dirty="0">
                <a:solidFill>
                  <a:srgbClr val="FFFFFF"/>
                </a:solidFill>
              </a:rPr>
              <a:t>	</a:t>
            </a:r>
          </a:p>
        </p:txBody>
      </p:sp>
    </p:spTree>
    <p:extLst>
      <p:ext uri="{BB962C8B-B14F-4D97-AF65-F5344CB8AC3E}">
        <p14:creationId xmlns:p14="http://schemas.microsoft.com/office/powerpoint/2010/main" val="56150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B39A7-E878-4A9F-AA11-4E9A83898822}"/>
              </a:ext>
            </a:extLst>
          </p:cNvPr>
          <p:cNvSpPr>
            <a:spLocks noGrp="1"/>
          </p:cNvSpPr>
          <p:nvPr>
            <p:ph type="title"/>
          </p:nvPr>
        </p:nvSpPr>
        <p:spPr/>
        <p:txBody>
          <a:bodyPr/>
          <a:lstStyle/>
          <a:p>
            <a:r>
              <a:rPr lang="en-US" b="1" dirty="0"/>
              <a:t>Pseudo Code Of The Implementation</a:t>
            </a:r>
            <a:br>
              <a:rPr lang="en-US" b="1" dirty="0"/>
            </a:br>
            <a:endParaRPr lang="en-US" dirty="0"/>
          </a:p>
        </p:txBody>
      </p:sp>
      <p:sp>
        <p:nvSpPr>
          <p:cNvPr id="3" name="Content Placeholder 2">
            <a:extLst>
              <a:ext uri="{FF2B5EF4-FFF2-40B4-BE49-F238E27FC236}">
                <a16:creationId xmlns:a16="http://schemas.microsoft.com/office/drawing/2014/main" id="{A0A27D8D-591C-45A4-81C2-0EAA154480D7}"/>
              </a:ext>
            </a:extLst>
          </p:cNvPr>
          <p:cNvSpPr>
            <a:spLocks noGrp="1"/>
          </p:cNvSpPr>
          <p:nvPr>
            <p:ph idx="1"/>
          </p:nvPr>
        </p:nvSpPr>
        <p:spPr>
          <a:xfrm>
            <a:off x="2173357" y="1219200"/>
            <a:ext cx="9331255" cy="5638800"/>
          </a:xfrm>
        </p:spPr>
        <p:txBody>
          <a:bodyPr>
            <a:normAutofit/>
          </a:bodyPr>
          <a:lstStyle/>
          <a:p>
            <a:pPr marL="0" indent="0">
              <a:buNone/>
            </a:pPr>
            <a:endParaRPr lang="en-US" b="1" dirty="0"/>
          </a:p>
          <a:p>
            <a:r>
              <a:rPr lang="en-US" b="1" dirty="0"/>
              <a:t>STEP 1:</a:t>
            </a:r>
            <a:r>
              <a:rPr lang="en-US" dirty="0"/>
              <a:t> Enter the Adjacent Matrix for the Matrix M</a:t>
            </a:r>
            <a:r>
              <a:rPr lang="en-US" baseline="-25000" dirty="0"/>
              <a:t>1</a:t>
            </a:r>
            <a:endParaRPr lang="en-US" dirty="0"/>
          </a:p>
          <a:p>
            <a:r>
              <a:rPr lang="en-US" b="1" dirty="0"/>
              <a:t>STEP 2:</a:t>
            </a:r>
            <a:r>
              <a:rPr lang="en-US" dirty="0"/>
              <a:t> Enter the Adjacent Matrix for the Matrix M</a:t>
            </a:r>
            <a:r>
              <a:rPr lang="en-US" baseline="-25000" dirty="0"/>
              <a:t>2</a:t>
            </a:r>
            <a:endParaRPr lang="en-US" dirty="0"/>
          </a:p>
          <a:p>
            <a:r>
              <a:rPr lang="en-US" b="1" dirty="0"/>
              <a:t>STEP 3:</a:t>
            </a:r>
            <a:r>
              <a:rPr lang="en-US" dirty="0"/>
              <a:t> Check the degree of Matrix M</a:t>
            </a:r>
            <a:r>
              <a:rPr lang="en-US" baseline="-25000" dirty="0"/>
              <a:t>1</a:t>
            </a:r>
            <a:endParaRPr lang="en-US" dirty="0"/>
          </a:p>
          <a:p>
            <a:r>
              <a:rPr lang="en-US" b="1" dirty="0"/>
              <a:t>STEP 4:</a:t>
            </a:r>
            <a:r>
              <a:rPr lang="en-US" dirty="0"/>
              <a:t> Check the Degree of Matrix M</a:t>
            </a:r>
            <a:r>
              <a:rPr lang="en-US" baseline="-25000" dirty="0"/>
              <a:t>2</a:t>
            </a:r>
            <a:endParaRPr lang="en-US" dirty="0"/>
          </a:p>
          <a:p>
            <a:r>
              <a:rPr lang="en-US" b="1" dirty="0"/>
              <a:t>STEP 5:</a:t>
            </a:r>
            <a:r>
              <a:rPr lang="en-US" dirty="0"/>
              <a:t> Compare the Degree of Matrix M</a:t>
            </a:r>
            <a:r>
              <a:rPr lang="en-US" baseline="-25000" dirty="0"/>
              <a:t>1 </a:t>
            </a:r>
            <a:r>
              <a:rPr lang="en-US" dirty="0"/>
              <a:t>and Matrix M</a:t>
            </a:r>
            <a:r>
              <a:rPr lang="en-US" baseline="-25000" dirty="0"/>
              <a:t>2</a:t>
            </a:r>
            <a:endParaRPr lang="en-US" dirty="0"/>
          </a:p>
          <a:p>
            <a:r>
              <a:rPr lang="en-US" b="1" dirty="0"/>
              <a:t>STEP 6:</a:t>
            </a:r>
            <a:r>
              <a:rPr lang="en-US" dirty="0"/>
              <a:t> Get the Permutation of the indices of Matrices and store it temporarily</a:t>
            </a:r>
          </a:p>
          <a:p>
            <a:r>
              <a:rPr lang="en-US" b="1" dirty="0"/>
              <a:t>STEP 7:</a:t>
            </a:r>
            <a:r>
              <a:rPr lang="en-US" dirty="0"/>
              <a:t> Get the upper triangle of the matrices</a:t>
            </a:r>
          </a:p>
          <a:p>
            <a:r>
              <a:rPr lang="en-US" b="1" dirty="0"/>
              <a:t>STEP 8:</a:t>
            </a:r>
            <a:r>
              <a:rPr lang="en-US" dirty="0"/>
              <a:t> Apply the formula</a:t>
            </a:r>
          </a:p>
          <a:p>
            <a:r>
              <a:rPr lang="en-US" b="1" dirty="0"/>
              <a:t>Sum+=abs(M</a:t>
            </a:r>
            <a:r>
              <a:rPr lang="en-US" b="1" baseline="-25000" dirty="0"/>
              <a:t>1</a:t>
            </a:r>
            <a:r>
              <a:rPr lang="en-US" b="1" dirty="0"/>
              <a:t>[K][L]-M</a:t>
            </a:r>
            <a:r>
              <a:rPr lang="en-US" b="1" baseline="-25000" dirty="0"/>
              <a:t>2</a:t>
            </a:r>
            <a:r>
              <a:rPr lang="en-US" b="1" dirty="0"/>
              <a:t>[P[K]][P[L]])</a:t>
            </a:r>
            <a:endParaRPr lang="en-US" dirty="0"/>
          </a:p>
          <a:p>
            <a:r>
              <a:rPr lang="en-US" b="1" dirty="0"/>
              <a:t>STEP 9:</a:t>
            </a:r>
            <a:r>
              <a:rPr lang="en-US" dirty="0"/>
              <a:t> If the sum ==0 </a:t>
            </a:r>
          </a:p>
          <a:p>
            <a:pPr lvl="2"/>
            <a:r>
              <a:rPr lang="en-US" dirty="0"/>
              <a:t>then it is isomorphic </a:t>
            </a:r>
          </a:p>
          <a:p>
            <a:r>
              <a:rPr lang="en-US" dirty="0"/>
              <a:t> 		Else Non-Isomorphic.</a:t>
            </a:r>
          </a:p>
          <a:p>
            <a:r>
              <a:rPr lang="en-US" b="1" dirty="0"/>
              <a:t>STEP 10:</a:t>
            </a:r>
            <a:r>
              <a:rPr lang="en-US" dirty="0"/>
              <a:t> Display the Corresponding edges and vertices which match.</a:t>
            </a:r>
          </a:p>
          <a:p>
            <a:pPr marL="0" indent="0">
              <a:buNone/>
            </a:pPr>
            <a:endParaRPr lang="en-US" dirty="0"/>
          </a:p>
          <a:p>
            <a:endParaRPr lang="en-US" dirty="0"/>
          </a:p>
        </p:txBody>
      </p:sp>
    </p:spTree>
    <p:extLst>
      <p:ext uri="{BB962C8B-B14F-4D97-AF65-F5344CB8AC3E}">
        <p14:creationId xmlns:p14="http://schemas.microsoft.com/office/powerpoint/2010/main" val="228777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1" name="Rectangle 100">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DF54EB4-1AF7-4FC2-BA8C-4A0287C81356}"/>
              </a:ext>
            </a:extLst>
          </p:cNvPr>
          <p:cNvSpPr>
            <a:spLocks noGrp="1"/>
          </p:cNvSpPr>
          <p:nvPr>
            <p:ph type="title"/>
          </p:nvPr>
        </p:nvSpPr>
        <p:spPr>
          <a:xfrm>
            <a:off x="541867" y="787400"/>
            <a:ext cx="7145866" cy="778933"/>
          </a:xfrm>
        </p:spPr>
        <p:txBody>
          <a:bodyPr anchor="ctr">
            <a:normAutofit/>
          </a:bodyPr>
          <a:lstStyle/>
          <a:p>
            <a:r>
              <a:rPr lang="en-US" sz="3200" b="1" dirty="0">
                <a:solidFill>
                  <a:srgbClr val="FEFFFF"/>
                </a:solidFill>
              </a:rPr>
              <a:t>RESULTS</a:t>
            </a:r>
          </a:p>
        </p:txBody>
      </p:sp>
      <p:pic>
        <p:nvPicPr>
          <p:cNvPr id="78" name="Picture 77">
            <a:extLst>
              <a:ext uri="{FF2B5EF4-FFF2-40B4-BE49-F238E27FC236}">
                <a16:creationId xmlns:a16="http://schemas.microsoft.com/office/drawing/2014/main" id="{5B7E9081-9BD7-4B5C-A285-E906CDB30976}"/>
              </a:ext>
            </a:extLst>
          </p:cNvPr>
          <p:cNvPicPr/>
          <p:nvPr/>
        </p:nvPicPr>
        <p:blipFill>
          <a:blip r:embed="rId2"/>
          <a:stretch>
            <a:fillRect/>
          </a:stretch>
        </p:blipFill>
        <p:spPr>
          <a:xfrm>
            <a:off x="8229599" y="-2"/>
            <a:ext cx="3962401" cy="6840951"/>
          </a:xfrm>
          <a:prstGeom prst="rect">
            <a:avLst/>
          </a:prstGeom>
        </p:spPr>
      </p:pic>
      <p:pic>
        <p:nvPicPr>
          <p:cNvPr id="80" name="Content Placeholder 79">
            <a:extLst>
              <a:ext uri="{FF2B5EF4-FFF2-40B4-BE49-F238E27FC236}">
                <a16:creationId xmlns:a16="http://schemas.microsoft.com/office/drawing/2014/main" id="{E3E87D3B-BCBE-484E-B76E-7ABC662EF7D7}"/>
              </a:ext>
            </a:extLst>
          </p:cNvPr>
          <p:cNvPicPr>
            <a:picLocks noGrp="1"/>
          </p:cNvPicPr>
          <p:nvPr>
            <p:ph idx="1"/>
          </p:nvPr>
        </p:nvPicPr>
        <p:blipFill>
          <a:blip r:embed="rId3"/>
          <a:stretch>
            <a:fillRect/>
          </a:stretch>
        </p:blipFill>
        <p:spPr>
          <a:xfrm>
            <a:off x="1336430" y="1630256"/>
            <a:ext cx="5838092" cy="5210693"/>
          </a:xfrm>
          <a:prstGeom prst="rect">
            <a:avLst/>
          </a:prstGeom>
        </p:spPr>
      </p:pic>
    </p:spTree>
    <p:extLst>
      <p:ext uri="{BB962C8B-B14F-4D97-AF65-F5344CB8AC3E}">
        <p14:creationId xmlns:p14="http://schemas.microsoft.com/office/powerpoint/2010/main" val="312755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4C33B11-DE6D-4B56-A58A-AD908AD9384B}"/>
              </a:ext>
            </a:extLst>
          </p:cNvPr>
          <p:cNvSpPr>
            <a:spLocks noGrp="1"/>
          </p:cNvSpPr>
          <p:nvPr>
            <p:ph type="title"/>
          </p:nvPr>
        </p:nvSpPr>
        <p:spPr>
          <a:xfrm>
            <a:off x="649224" y="645106"/>
            <a:ext cx="3650279" cy="1259894"/>
          </a:xfrm>
        </p:spPr>
        <p:txBody>
          <a:bodyPr>
            <a:normAutofit/>
          </a:bodyPr>
          <a:lstStyle/>
          <a:p>
            <a:r>
              <a:rPr lang="en-US"/>
              <a:t>FINDINGS:</a:t>
            </a:r>
          </a:p>
        </p:txBody>
      </p:sp>
      <p:sp>
        <p:nvSpPr>
          <p:cNvPr id="45" name="Rectangle 44">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664F2732-E892-4FAB-A223-86ECBDB390E2}"/>
              </a:ext>
            </a:extLst>
          </p:cNvPr>
          <p:cNvSpPr>
            <a:spLocks noGrp="1"/>
          </p:cNvSpPr>
          <p:nvPr>
            <p:ph idx="1"/>
          </p:nvPr>
        </p:nvSpPr>
        <p:spPr>
          <a:xfrm>
            <a:off x="649225" y="2133600"/>
            <a:ext cx="3650278" cy="3759253"/>
          </a:xfrm>
        </p:spPr>
        <p:txBody>
          <a:bodyPr>
            <a:normAutofit/>
          </a:bodyPr>
          <a:lstStyle/>
          <a:p>
            <a:pPr>
              <a:lnSpc>
                <a:spcPct val="90000"/>
              </a:lnSpc>
              <a:buClr>
                <a:srgbClr val="3B5178"/>
              </a:buClr>
            </a:pPr>
            <a:r>
              <a:rPr lang="en-US" sz="1500"/>
              <a:t>8x8 MATRIX takes lesser time like .50-.70</a:t>
            </a:r>
          </a:p>
          <a:p>
            <a:pPr>
              <a:lnSpc>
                <a:spcPct val="90000"/>
              </a:lnSpc>
              <a:buClr>
                <a:srgbClr val="3B5178"/>
              </a:buClr>
            </a:pPr>
            <a:r>
              <a:rPr lang="en-US" sz="1500"/>
              <a:t>10X10 and 12X12 adjacent Matrices are taking significantly lesser time than 14X14</a:t>
            </a:r>
          </a:p>
          <a:p>
            <a:pPr fontAlgn="base">
              <a:lnSpc>
                <a:spcPct val="90000"/>
              </a:lnSpc>
            </a:pPr>
            <a:r>
              <a:rPr lang="en-US" sz="1500"/>
              <a:t>Time taken for 20X20 Matrix is based on the time taken by 14X14 matrix approximated to 22 minutes then for 20X20 it takes</a:t>
            </a:r>
          </a:p>
          <a:p>
            <a:pPr fontAlgn="base">
              <a:lnSpc>
                <a:spcPct val="90000"/>
              </a:lnSpc>
            </a:pPr>
            <a:r>
              <a:rPr lang="en-US" sz="1500"/>
              <a:t>((20!/14!)*22mins)/(60*24*365)=1061 years.</a:t>
            </a:r>
          </a:p>
          <a:p>
            <a:pPr>
              <a:lnSpc>
                <a:spcPct val="90000"/>
              </a:lnSpc>
              <a:buClr>
                <a:srgbClr val="3B5178"/>
              </a:buClr>
            </a:pPr>
            <a:r>
              <a:rPr lang="en-US" sz="1500"/>
              <a:t>Based on Average of time taken by 7 tests of 14X14 it will be 796.4 years</a:t>
            </a:r>
          </a:p>
        </p:txBody>
      </p:sp>
      <p:sp>
        <p:nvSpPr>
          <p:cNvPr id="47"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Chart 28">
            <a:extLst>
              <a:ext uri="{FF2B5EF4-FFF2-40B4-BE49-F238E27FC236}">
                <a16:creationId xmlns:a16="http://schemas.microsoft.com/office/drawing/2014/main" id="{AA81AAF5-8755-4534-80C1-D246CED0656D}"/>
              </a:ext>
            </a:extLst>
          </p:cNvPr>
          <p:cNvGraphicFramePr>
            <a:graphicFrameLocks/>
          </p:cNvGraphicFramePr>
          <p:nvPr>
            <p:extLst>
              <p:ext uri="{D42A27DB-BD31-4B8C-83A1-F6EECF244321}">
                <p14:modId xmlns:p14="http://schemas.microsoft.com/office/powerpoint/2010/main" val="3829073043"/>
              </p:ext>
            </p:extLst>
          </p:nvPr>
        </p:nvGraphicFramePr>
        <p:xfrm>
          <a:off x="4619543" y="640080"/>
          <a:ext cx="6953577" cy="52527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33253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6"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3" name="Rectangle 42">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Rectangle 44">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3493E857-A60E-4E29-B9E0-4016FB2E3BE9}"/>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QUESTIONS?</a:t>
            </a:r>
          </a:p>
        </p:txBody>
      </p:sp>
      <p:sp>
        <p:nvSpPr>
          <p:cNvPr id="47"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8" name="Graphic 7" descr="Questions">
            <a:extLst>
              <a:ext uri="{FF2B5EF4-FFF2-40B4-BE49-F238E27FC236}">
                <a16:creationId xmlns:a16="http://schemas.microsoft.com/office/drawing/2014/main" id="{09E6EFC7-953E-4AC9-A894-44A4B55902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3011" y="967417"/>
            <a:ext cx="4930468" cy="4930468"/>
          </a:xfrm>
          <a:prstGeom prst="rect">
            <a:avLst/>
          </a:prstGeom>
        </p:spPr>
      </p:pic>
    </p:spTree>
    <p:extLst>
      <p:ext uri="{BB962C8B-B14F-4D97-AF65-F5344CB8AC3E}">
        <p14:creationId xmlns:p14="http://schemas.microsoft.com/office/powerpoint/2010/main" val="158519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58D-8F24-4878-9C0A-17F31E33C301}"/>
              </a:ext>
            </a:extLst>
          </p:cNvPr>
          <p:cNvSpPr>
            <a:spLocks noGrp="1"/>
          </p:cNvSpPr>
          <p:nvPr>
            <p:ph type="title"/>
          </p:nvPr>
        </p:nvSpPr>
        <p:spPr>
          <a:xfrm>
            <a:off x="2269368" y="0"/>
            <a:ext cx="8911687" cy="1280890"/>
          </a:xfrm>
        </p:spPr>
        <p:txBody>
          <a:bodyPr>
            <a:normAutofit/>
          </a:bodyPr>
          <a:lstStyle/>
          <a:p>
            <a:pPr algn="ctr"/>
            <a:r>
              <a:rPr lang="en-US" sz="4000" dirty="0">
                <a:latin typeface="Times New Roman" panose="02020603050405020304" pitchFamily="18" charset="0"/>
                <a:cs typeface="Times New Roman" panose="02020603050405020304" pitchFamily="18" charset="0"/>
              </a:rPr>
              <a:t>GRAPH THEORY</a:t>
            </a:r>
          </a:p>
        </p:txBody>
      </p:sp>
      <p:pic>
        <p:nvPicPr>
          <p:cNvPr id="4" name="Picture 3">
            <a:extLst>
              <a:ext uri="{FF2B5EF4-FFF2-40B4-BE49-F238E27FC236}">
                <a16:creationId xmlns:a16="http://schemas.microsoft.com/office/drawing/2014/main" id="{ECF83B65-66CE-4A9F-BB5E-945ABBD43CC1}"/>
              </a:ext>
            </a:extLst>
          </p:cNvPr>
          <p:cNvPicPr>
            <a:picLocks noChangeAspect="1"/>
          </p:cNvPicPr>
          <p:nvPr/>
        </p:nvPicPr>
        <p:blipFill>
          <a:blip r:embed="rId2"/>
          <a:stretch>
            <a:fillRect/>
          </a:stretch>
        </p:blipFill>
        <p:spPr>
          <a:xfrm>
            <a:off x="1683026" y="703385"/>
            <a:ext cx="10508974" cy="6154615"/>
          </a:xfrm>
          <a:prstGeom prst="rect">
            <a:avLst/>
          </a:prstGeom>
        </p:spPr>
      </p:pic>
    </p:spTree>
    <p:extLst>
      <p:ext uri="{BB962C8B-B14F-4D97-AF65-F5344CB8AC3E}">
        <p14:creationId xmlns:p14="http://schemas.microsoft.com/office/powerpoint/2010/main" val="3792366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C5AAE-252A-4882-98FA-9527470A3BD5}"/>
              </a:ext>
            </a:extLst>
          </p:cNvPr>
          <p:cNvSpPr>
            <a:spLocks noGrp="1"/>
          </p:cNvSpPr>
          <p:nvPr>
            <p:ph type="title"/>
          </p:nvPr>
        </p:nvSpPr>
        <p:spPr>
          <a:xfrm>
            <a:off x="649224" y="645106"/>
            <a:ext cx="3970319" cy="865642"/>
          </a:xfrm>
        </p:spPr>
        <p:txBody>
          <a:bodyPr>
            <a:normAutofit/>
          </a:bodyPr>
          <a:lstStyle/>
          <a:p>
            <a:r>
              <a:rPr lang="en-US" b="1" dirty="0"/>
              <a:t>LEONHARD EULER </a:t>
            </a:r>
            <a:endParaRPr lang="en-US" dirty="0">
              <a:solidFill>
                <a:srgbClr val="65553E"/>
              </a:solidFill>
            </a:endParaRPr>
          </a:p>
        </p:txBody>
      </p:sp>
      <p:sp>
        <p:nvSpPr>
          <p:cNvPr id="14" name="Rectangle 13">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65553E"/>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7601799D-B2D5-4B39-BC51-3E2B3A174CFF}"/>
              </a:ext>
            </a:extLst>
          </p:cNvPr>
          <p:cNvSpPr>
            <a:spLocks noGrp="1"/>
          </p:cNvSpPr>
          <p:nvPr>
            <p:ph idx="1"/>
          </p:nvPr>
        </p:nvSpPr>
        <p:spPr>
          <a:xfrm>
            <a:off x="649225" y="1510748"/>
            <a:ext cx="3650278" cy="4702146"/>
          </a:xfrm>
        </p:spPr>
        <p:txBody>
          <a:bodyPr>
            <a:normAutofit fontScale="92500" lnSpcReduction="20000"/>
          </a:bodyPr>
          <a:lstStyle/>
          <a:p>
            <a:pPr>
              <a:buClr>
                <a:srgbClr val="B86E5B"/>
              </a:buClr>
            </a:pPr>
            <a:r>
              <a:rPr lang="en-US" b="1" dirty="0"/>
              <a:t>a blind man leading mathematics</a:t>
            </a:r>
          </a:p>
          <a:p>
            <a:pPr>
              <a:buClr>
                <a:srgbClr val="B86E5B"/>
              </a:buClr>
            </a:pPr>
            <a:r>
              <a:rPr lang="en-US" b="1" dirty="0"/>
              <a:t>Leonhard Euler</a:t>
            </a:r>
            <a:r>
              <a:rPr lang="en-US" dirty="0"/>
              <a:t>, (born April 15, 1707, Basel, Switzerland—died September 18, 1783, St. Petersburg, Russia), Swiss mathematician and physicist</a:t>
            </a:r>
          </a:p>
          <a:p>
            <a:pPr>
              <a:buClr>
                <a:srgbClr val="B86E5B"/>
              </a:buClr>
            </a:pPr>
            <a:r>
              <a:rPr lang="en-US" dirty="0"/>
              <a:t>He not only made decisive and formative contributions to the subjects of geometry, calculus, mechanics, and number theory but also developed methods for solving problems in observational astronomy and demonstrated useful applications of mathematics in technology and public affairs.</a:t>
            </a:r>
          </a:p>
        </p:txBody>
      </p:sp>
      <p:sp>
        <p:nvSpPr>
          <p:cNvPr id="16"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13278B76-32EA-44B7-9281-D4F02B6E33A5}"/>
              </a:ext>
            </a:extLst>
          </p:cNvPr>
          <p:cNvPicPr>
            <a:picLocks noChangeAspect="1"/>
          </p:cNvPicPr>
          <p:nvPr/>
        </p:nvPicPr>
        <p:blipFill rotWithShape="1">
          <a:blip r:embed="rId2"/>
          <a:srcRect t="12399" r="2" b="10901"/>
          <a:stretch/>
        </p:blipFill>
        <p:spPr>
          <a:xfrm>
            <a:off x="4619543" y="10"/>
            <a:ext cx="7572457" cy="6853242"/>
          </a:xfrm>
          <a:prstGeom prst="rect">
            <a:avLst/>
          </a:prstGeom>
        </p:spPr>
      </p:pic>
    </p:spTree>
    <p:extLst>
      <p:ext uri="{BB962C8B-B14F-4D97-AF65-F5344CB8AC3E}">
        <p14:creationId xmlns:p14="http://schemas.microsoft.com/office/powerpoint/2010/main" val="1140282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52" name="Rectangle 134">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KONINGSBERG PROBLEM&#10;â¢ KÃ¶nigsberg was a city in Prussia&#10;situated on the Pregel River (Today,&#10;the city is named Kaliningrad,...">
            <a:extLst>
              <a:ext uri="{FF2B5EF4-FFF2-40B4-BE49-F238E27FC236}">
                <a16:creationId xmlns:a16="http://schemas.microsoft.com/office/drawing/2014/main" id="{B86F7D07-C5E3-49BB-8046-6D63AFDD69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50" r="7415"/>
          <a:stretch/>
        </p:blipFill>
        <p:spPr bwMode="auto">
          <a:xfrm>
            <a:off x="1" y="10"/>
            <a:ext cx="757444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3"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2FDC6F0-4347-4B8A-9628-0904CF391E62}"/>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Königsberg bridge problem</a:t>
            </a:r>
          </a:p>
        </p:txBody>
      </p:sp>
      <p:sp>
        <p:nvSpPr>
          <p:cNvPr id="3" name="Content Placeholder 2">
            <a:extLst>
              <a:ext uri="{FF2B5EF4-FFF2-40B4-BE49-F238E27FC236}">
                <a16:creationId xmlns:a16="http://schemas.microsoft.com/office/drawing/2014/main" id="{44F4F0DC-AFC7-4D6F-A5EA-A44082178CC9}"/>
              </a:ext>
            </a:extLst>
          </p:cNvPr>
          <p:cNvSpPr>
            <a:spLocks noGrp="1"/>
          </p:cNvSpPr>
          <p:nvPr>
            <p:ph idx="1"/>
          </p:nvPr>
        </p:nvSpPr>
        <p:spPr>
          <a:xfrm>
            <a:off x="7860770" y="2017668"/>
            <a:ext cx="3750205" cy="3857816"/>
          </a:xfrm>
        </p:spPr>
        <p:txBody>
          <a:bodyPr>
            <a:normAutofit/>
          </a:bodyPr>
          <a:lstStyle/>
          <a:p>
            <a:r>
              <a:rPr lang="en-US" dirty="0">
                <a:solidFill>
                  <a:schemeClr val="tx1">
                    <a:lumMod val="95000"/>
                    <a:lumOff val="5000"/>
                  </a:schemeClr>
                </a:solidFill>
              </a:rPr>
              <a:t> The </a:t>
            </a:r>
            <a:r>
              <a:rPr lang="en-US" dirty="0" err="1">
                <a:solidFill>
                  <a:schemeClr val="tx1">
                    <a:lumMod val="95000"/>
                    <a:lumOff val="5000"/>
                  </a:schemeClr>
                </a:solidFill>
              </a:rPr>
              <a:t>Königsberg</a:t>
            </a:r>
            <a:r>
              <a:rPr lang="en-US" dirty="0">
                <a:solidFill>
                  <a:schemeClr val="tx1">
                    <a:lumMod val="95000"/>
                    <a:lumOff val="5000"/>
                  </a:schemeClr>
                </a:solidFill>
              </a:rPr>
              <a:t> bridge problem was an old puzzle concerning the possibility of finding a path over every one of seven bridges that span a forked river flowing past an island—but without crossing any bridge twice. Euler argued that no such path exists</a:t>
            </a:r>
          </a:p>
          <a:p>
            <a:pPr marL="0" indent="0">
              <a:buNone/>
            </a:pPr>
            <a:endParaRPr lang="en-US" dirty="0">
              <a:solidFill>
                <a:schemeClr val="tx1">
                  <a:lumMod val="95000"/>
                  <a:lumOff val="5000"/>
                </a:schemeClr>
              </a:solidFill>
            </a:endParaRPr>
          </a:p>
        </p:txBody>
      </p:sp>
    </p:spTree>
    <p:extLst>
      <p:ext uri="{BB962C8B-B14F-4D97-AF65-F5344CB8AC3E}">
        <p14:creationId xmlns:p14="http://schemas.microsoft.com/office/powerpoint/2010/main" val="1665998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AAD2-4744-454D-BB08-9F9F018FA323}"/>
              </a:ext>
            </a:extLst>
          </p:cNvPr>
          <p:cNvSpPr>
            <a:spLocks noGrp="1"/>
          </p:cNvSpPr>
          <p:nvPr>
            <p:ph type="title"/>
          </p:nvPr>
        </p:nvSpPr>
        <p:spPr/>
        <p:txBody>
          <a:bodyPr/>
          <a:lstStyle/>
          <a:p>
            <a:r>
              <a:rPr lang="en-US" dirty="0"/>
              <a:t>TYPES OFGRAPH </a:t>
            </a:r>
          </a:p>
        </p:txBody>
      </p:sp>
      <p:pic>
        <p:nvPicPr>
          <p:cNvPr id="4" name="Content Placeholder 3">
            <a:extLst>
              <a:ext uri="{FF2B5EF4-FFF2-40B4-BE49-F238E27FC236}">
                <a16:creationId xmlns:a16="http://schemas.microsoft.com/office/drawing/2014/main" id="{311EF1A4-0435-4E31-B548-82FF269807C7}"/>
              </a:ext>
            </a:extLst>
          </p:cNvPr>
          <p:cNvPicPr>
            <a:picLocks noGrp="1" noChangeAspect="1"/>
          </p:cNvPicPr>
          <p:nvPr>
            <p:ph idx="1"/>
          </p:nvPr>
        </p:nvPicPr>
        <p:blipFill>
          <a:blip r:embed="rId2"/>
          <a:stretch>
            <a:fillRect/>
          </a:stretch>
        </p:blipFill>
        <p:spPr>
          <a:xfrm>
            <a:off x="1561514" y="2054786"/>
            <a:ext cx="9943098" cy="4528894"/>
          </a:xfrm>
          <a:prstGeom prst="rect">
            <a:avLst/>
          </a:prstGeom>
        </p:spPr>
      </p:pic>
    </p:spTree>
    <p:extLst>
      <p:ext uri="{BB962C8B-B14F-4D97-AF65-F5344CB8AC3E}">
        <p14:creationId xmlns:p14="http://schemas.microsoft.com/office/powerpoint/2010/main" val="2760837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44" name="Rectangle 87">
            <a:extLst>
              <a:ext uri="{FF2B5EF4-FFF2-40B4-BE49-F238E27FC236}">
                <a16:creationId xmlns:a16="http://schemas.microsoft.com/office/drawing/2014/main" id="{C6C6603D-F559-4CD2-92AB-1C1608E37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0"/>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58C3F8B-6BDE-4943-B915-D9DE81F30B16}"/>
              </a:ext>
            </a:extLst>
          </p:cNvPr>
          <p:cNvSpPr>
            <a:spLocks noGrp="1"/>
          </p:cNvSpPr>
          <p:nvPr>
            <p:ph type="title"/>
          </p:nvPr>
        </p:nvSpPr>
        <p:spPr>
          <a:xfrm>
            <a:off x="6483096" y="624110"/>
            <a:ext cx="5021516" cy="846881"/>
          </a:xfrm>
        </p:spPr>
        <p:txBody>
          <a:bodyPr>
            <a:normAutofit fontScale="90000"/>
          </a:bodyPr>
          <a:lstStyle/>
          <a:p>
            <a:r>
              <a:rPr lang="en-US" dirty="0">
                <a:solidFill>
                  <a:srgbClr val="905E72"/>
                </a:solidFill>
              </a:rPr>
              <a:t>GRAPH ISOMORPHISM</a:t>
            </a:r>
          </a:p>
        </p:txBody>
      </p:sp>
      <p:pic>
        <p:nvPicPr>
          <p:cNvPr id="1040" name="Picture 4" descr="Image result for Eugene M. Luks">
            <a:extLst>
              <a:ext uri="{FF2B5EF4-FFF2-40B4-BE49-F238E27FC236}">
                <a16:creationId xmlns:a16="http://schemas.microsoft.com/office/drawing/2014/main" id="{31E4D8A9-5390-4B87-8206-324E616A05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31" r="-4" b="10977"/>
          <a:stretch/>
        </p:blipFill>
        <p:spPr bwMode="auto">
          <a:xfrm>
            <a:off x="-2650" y="13262"/>
            <a:ext cx="4646985" cy="3428990"/>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89">
            <a:extLst>
              <a:ext uri="{FF2B5EF4-FFF2-40B4-BE49-F238E27FC236}">
                <a16:creationId xmlns:a16="http://schemas.microsoft.com/office/drawing/2014/main" id="{027C296A-0617-4D21-AF6B-358A10ABD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rgbClr val="905E72"/>
          </a:solidFill>
          <a:ln>
            <a:noFill/>
          </a:ln>
          <a:effectLst/>
        </p:spPr>
        <p:style>
          <a:lnRef idx="1">
            <a:schemeClr val="accent1"/>
          </a:lnRef>
          <a:fillRef idx="3">
            <a:schemeClr val="accent1"/>
          </a:fillRef>
          <a:effectRef idx="2">
            <a:schemeClr val="accent1"/>
          </a:effectRef>
          <a:fontRef idx="minor">
            <a:schemeClr val="lt1"/>
          </a:fontRef>
        </p:style>
      </p:sp>
      <p:sp>
        <p:nvSpPr>
          <p:cNvPr id="92" name="Freeform 11">
            <a:extLst>
              <a:ext uri="{FF2B5EF4-FFF2-40B4-BE49-F238E27FC236}">
                <a16:creationId xmlns:a16="http://schemas.microsoft.com/office/drawing/2014/main" id="{4D8B6B03-4DCB-4178-B843-7DCD12039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033" name="Picture 2" descr="Related image">
            <a:extLst>
              <a:ext uri="{FF2B5EF4-FFF2-40B4-BE49-F238E27FC236}">
                <a16:creationId xmlns:a16="http://schemas.microsoft.com/office/drawing/2014/main" id="{F84AEAB6-FFFD-447D-87A5-E4851E8FE1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78" r="-1" b="12628"/>
          <a:stretch/>
        </p:blipFill>
        <p:spPr bwMode="auto">
          <a:xfrm>
            <a:off x="-1552" y="3429000"/>
            <a:ext cx="4646985"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Connector 93">
            <a:extLst>
              <a:ext uri="{FF2B5EF4-FFF2-40B4-BE49-F238E27FC236}">
                <a16:creationId xmlns:a16="http://schemas.microsoft.com/office/drawing/2014/main" id="{9BDA9979-0841-4105-9C70-00F46A1C42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33" idx="1"/>
          </p:cNvCxnSpPr>
          <p:nvPr>
            <p:extLst>
              <p:ext uri="{386F3935-93C4-4BCD-93E2-E3B085C9AB24}">
                <p16:designElem xmlns:p16="http://schemas.microsoft.com/office/powerpoint/2015/main" val="1"/>
              </p:ext>
            </p:extLst>
          </p:nvPr>
        </p:nvCxnSpPr>
        <p:spPr>
          <a:xfrm>
            <a:off x="-16934" y="3429000"/>
            <a:ext cx="4662638" cy="0"/>
          </a:xfrm>
          <a:prstGeom prst="line">
            <a:avLst/>
          </a:prstGeom>
          <a:ln w="50800">
            <a:solidFill>
              <a:srgbClr val="905E72"/>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6CEA787-7EC6-42CB-8ED6-471C54618FA3}"/>
              </a:ext>
            </a:extLst>
          </p:cNvPr>
          <p:cNvSpPr>
            <a:spLocks noGrp="1"/>
          </p:cNvSpPr>
          <p:nvPr>
            <p:ph idx="1"/>
          </p:nvPr>
        </p:nvSpPr>
        <p:spPr>
          <a:xfrm>
            <a:off x="6438191" y="1470991"/>
            <a:ext cx="5753809" cy="5387009"/>
          </a:xfrm>
        </p:spPr>
        <p:txBody>
          <a:bodyPr>
            <a:normAutofit fontScale="92500" lnSpcReduction="10000"/>
          </a:bodyPr>
          <a:lstStyle/>
          <a:p>
            <a:pPr>
              <a:buClr>
                <a:srgbClr val="C07D6C"/>
              </a:buClr>
            </a:pPr>
            <a:r>
              <a:rPr lang="en-US" b="1" dirty="0"/>
              <a:t>Laszlo </a:t>
            </a:r>
            <a:r>
              <a:rPr lang="en-US" b="1" dirty="0" err="1"/>
              <a:t>Babai</a:t>
            </a:r>
            <a:r>
              <a:rPr lang="en-US" b="1" dirty="0"/>
              <a:t> </a:t>
            </a:r>
            <a:r>
              <a:rPr lang="en-US" dirty="0"/>
              <a:t>-Born July 20, 1950 in Budapest, </a:t>
            </a:r>
            <a:r>
              <a:rPr lang="en-US" dirty="0" err="1"/>
              <a:t>Hungary.Currently</a:t>
            </a:r>
            <a:r>
              <a:rPr lang="en-US" dirty="0"/>
              <a:t> teaches at University of Chicago</a:t>
            </a:r>
          </a:p>
          <a:p>
            <a:pPr>
              <a:buClr>
                <a:srgbClr val="C07D6C"/>
              </a:buClr>
            </a:pPr>
            <a:r>
              <a:rPr lang="en-US" b="1" dirty="0"/>
              <a:t>Eugene M. Luks </a:t>
            </a:r>
            <a:r>
              <a:rPr lang="en-US" dirty="0"/>
              <a:t>Born circa 1940 </a:t>
            </a:r>
          </a:p>
          <a:p>
            <a:pPr>
              <a:buClr>
                <a:srgbClr val="C07D6C"/>
              </a:buClr>
            </a:pPr>
            <a:r>
              <a:rPr lang="en-US" dirty="0"/>
              <a:t> Showed isomorphism can be tested in polynomial time </a:t>
            </a:r>
          </a:p>
          <a:p>
            <a:pPr>
              <a:buClr>
                <a:srgbClr val="C07D6C"/>
              </a:buClr>
            </a:pPr>
            <a:r>
              <a:rPr lang="en-US" dirty="0"/>
              <a:t> Worked with </a:t>
            </a:r>
            <a:r>
              <a:rPr lang="en-US" dirty="0" err="1"/>
              <a:t>Babai</a:t>
            </a:r>
            <a:r>
              <a:rPr lang="en-US" dirty="0"/>
              <a:t> to create the lowest theoretical bound </a:t>
            </a:r>
            <a:r>
              <a:rPr lang="en-US" dirty="0" err="1"/>
              <a:t>algorthim</a:t>
            </a:r>
            <a:r>
              <a:rPr lang="en-US" dirty="0"/>
              <a:t> for graph isomorphism (1983)</a:t>
            </a:r>
          </a:p>
          <a:p>
            <a:pPr>
              <a:buClr>
                <a:srgbClr val="C07D6C"/>
              </a:buClr>
            </a:pPr>
            <a:r>
              <a:rPr lang="en-US" dirty="0"/>
              <a:t>One of </a:t>
            </a:r>
            <a:r>
              <a:rPr lang="en-US" dirty="0" err="1"/>
              <a:t>Garey</a:t>
            </a:r>
            <a:r>
              <a:rPr lang="en-US" dirty="0"/>
              <a:t> and Johnson’s 12 problems unknown to be NP-complete or in P </a:t>
            </a:r>
          </a:p>
          <a:p>
            <a:pPr>
              <a:buClr>
                <a:srgbClr val="C07D6C"/>
              </a:buClr>
            </a:pPr>
            <a:r>
              <a:rPr lang="en-US" dirty="0"/>
              <a:t> 1980s - runtime 2O(√</a:t>
            </a:r>
            <a:r>
              <a:rPr lang="en-US" dirty="0" err="1"/>
              <a:t>nlogn</a:t>
            </a:r>
            <a:r>
              <a:rPr lang="en-US" dirty="0"/>
              <a:t>) </a:t>
            </a:r>
          </a:p>
          <a:p>
            <a:pPr>
              <a:buClr>
                <a:srgbClr val="C07D6C"/>
              </a:buClr>
            </a:pPr>
            <a:r>
              <a:rPr lang="en-US" dirty="0"/>
              <a:t>2015- </a:t>
            </a:r>
            <a:r>
              <a:rPr lang="en-US" dirty="0" err="1"/>
              <a:t>Babai</a:t>
            </a:r>
            <a:r>
              <a:rPr lang="en-US" dirty="0"/>
              <a:t> publishes a quasi-polynomial time algorithm exp(log(n)O(1))</a:t>
            </a:r>
          </a:p>
          <a:p>
            <a:pPr>
              <a:buClr>
                <a:srgbClr val="C07D6C"/>
              </a:buClr>
            </a:pPr>
            <a:r>
              <a:rPr lang="en-US" dirty="0"/>
              <a:t>2017 -Harald </a:t>
            </a:r>
            <a:r>
              <a:rPr lang="en-US" dirty="0" err="1"/>
              <a:t>Helfgott</a:t>
            </a:r>
            <a:r>
              <a:rPr lang="en-US" dirty="0"/>
              <a:t> discovers an error resulting in sub exponential time </a:t>
            </a:r>
          </a:p>
          <a:p>
            <a:pPr>
              <a:buClr>
                <a:srgbClr val="C07D6C"/>
              </a:buClr>
            </a:pPr>
            <a:r>
              <a:rPr lang="en-US" dirty="0" err="1"/>
              <a:t>Babai</a:t>
            </a:r>
            <a:r>
              <a:rPr lang="en-US" dirty="0"/>
              <a:t> makes a revision to restore the quasi-polynomial claim</a:t>
            </a:r>
          </a:p>
        </p:txBody>
      </p:sp>
    </p:spTree>
    <p:extLst>
      <p:ext uri="{BB962C8B-B14F-4D97-AF65-F5344CB8AC3E}">
        <p14:creationId xmlns:p14="http://schemas.microsoft.com/office/powerpoint/2010/main" val="771398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C084-C058-4D08-804F-3C46898233B9}"/>
              </a:ext>
            </a:extLst>
          </p:cNvPr>
          <p:cNvSpPr>
            <a:spLocks noGrp="1"/>
          </p:cNvSpPr>
          <p:nvPr>
            <p:ph type="title"/>
          </p:nvPr>
        </p:nvSpPr>
        <p:spPr/>
        <p:txBody>
          <a:bodyPr/>
          <a:lstStyle/>
          <a:p>
            <a:r>
              <a:rPr lang="en-US" dirty="0"/>
              <a:t>ISOMORPHISM DEFNATION</a:t>
            </a:r>
          </a:p>
        </p:txBody>
      </p:sp>
      <p:sp>
        <p:nvSpPr>
          <p:cNvPr id="3" name="Content Placeholder 2">
            <a:extLst>
              <a:ext uri="{FF2B5EF4-FFF2-40B4-BE49-F238E27FC236}">
                <a16:creationId xmlns:a16="http://schemas.microsoft.com/office/drawing/2014/main" id="{D8E3C28F-3CFF-4C45-9FEE-BADD5A95314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Suppose graphs G1 and G2 have vertex sets V1 and V2 and edge sets E1 and E2, respectively. Suppose further that there is a bijective (</a:t>
            </a:r>
            <a:r>
              <a:rPr lang="en-US" i="1" dirty="0">
                <a:latin typeface="Times New Roman" panose="02020603050405020304" pitchFamily="18" charset="0"/>
                <a:cs typeface="Times New Roman" panose="02020603050405020304" pitchFamily="18" charset="0"/>
              </a:rPr>
              <a:t>one-to-one</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onto</a:t>
            </a:r>
            <a:r>
              <a:rPr lang="en-US" dirty="0">
                <a:latin typeface="Times New Roman" panose="02020603050405020304" pitchFamily="18" charset="0"/>
                <a:cs typeface="Times New Roman" panose="02020603050405020304" pitchFamily="18" charset="0"/>
              </a:rPr>
              <a:t>) function, or exact one-to-one correspondence,</a:t>
            </a:r>
          </a:p>
          <a:p>
            <a:r>
              <a:rPr lang="en-US"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f:V1→V2 such that {v1, v2} ε E1 if and only if {f(v1), f(v2)} ε E2. Then,</a:t>
            </a:r>
            <a:r>
              <a:rPr lang="en-US"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G1 is isomorphic to G2.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2245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1" name="Group 110">
            <a:extLst>
              <a:ext uri="{FF2B5EF4-FFF2-40B4-BE49-F238E27FC236}">
                <a16:creationId xmlns:a16="http://schemas.microsoft.com/office/drawing/2014/main" id="{C53B5E8A-D4BB-4187-A324-68A28B797C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2" name="Freeform 11">
              <a:extLst>
                <a:ext uri="{FF2B5EF4-FFF2-40B4-BE49-F238E27FC236}">
                  <a16:creationId xmlns:a16="http://schemas.microsoft.com/office/drawing/2014/main" id="{9DFC236A-F783-419D-B073-5BD83D437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3" name="Freeform 12">
              <a:extLst>
                <a:ext uri="{FF2B5EF4-FFF2-40B4-BE49-F238E27FC236}">
                  <a16:creationId xmlns:a16="http://schemas.microsoft.com/office/drawing/2014/main" id="{8CDFF6FA-A144-4215-BDD5-18A257F1F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4" name="Freeform 13">
              <a:extLst>
                <a:ext uri="{FF2B5EF4-FFF2-40B4-BE49-F238E27FC236}">
                  <a16:creationId xmlns:a16="http://schemas.microsoft.com/office/drawing/2014/main" id="{10371E66-7040-4C80-B8C0-3943A830B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5" name="Freeform 14">
              <a:extLst>
                <a:ext uri="{FF2B5EF4-FFF2-40B4-BE49-F238E27FC236}">
                  <a16:creationId xmlns:a16="http://schemas.microsoft.com/office/drawing/2014/main" id="{18431AA8-615E-4972-A150-BAFA07DF7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16" name="Freeform 15">
              <a:extLst>
                <a:ext uri="{FF2B5EF4-FFF2-40B4-BE49-F238E27FC236}">
                  <a16:creationId xmlns:a16="http://schemas.microsoft.com/office/drawing/2014/main" id="{E6BCC870-4F52-440E-8126-691C121BE7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17" name="Freeform 16">
              <a:extLst>
                <a:ext uri="{FF2B5EF4-FFF2-40B4-BE49-F238E27FC236}">
                  <a16:creationId xmlns:a16="http://schemas.microsoft.com/office/drawing/2014/main" id="{B73F24F1-902D-45DC-B73B-63CDAE8E0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18" name="Freeform 17">
              <a:extLst>
                <a:ext uri="{FF2B5EF4-FFF2-40B4-BE49-F238E27FC236}">
                  <a16:creationId xmlns:a16="http://schemas.microsoft.com/office/drawing/2014/main" id="{5D6953E0-01F1-420A-AA23-08DB1F28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19" name="Freeform 18">
              <a:extLst>
                <a:ext uri="{FF2B5EF4-FFF2-40B4-BE49-F238E27FC236}">
                  <a16:creationId xmlns:a16="http://schemas.microsoft.com/office/drawing/2014/main" id="{21FF9BE8-7E65-41AD-A1E8-7CB378548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20" name="Freeform 19">
              <a:extLst>
                <a:ext uri="{FF2B5EF4-FFF2-40B4-BE49-F238E27FC236}">
                  <a16:creationId xmlns:a16="http://schemas.microsoft.com/office/drawing/2014/main" id="{E716B0F4-A6F0-4127-8BD2-784BFFD03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21" name="Freeform 20">
              <a:extLst>
                <a:ext uri="{FF2B5EF4-FFF2-40B4-BE49-F238E27FC236}">
                  <a16:creationId xmlns:a16="http://schemas.microsoft.com/office/drawing/2014/main" id="{FF6D5D14-0AC6-4D09-A928-E5EE2A08C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22" name="Freeform 21">
              <a:extLst>
                <a:ext uri="{FF2B5EF4-FFF2-40B4-BE49-F238E27FC236}">
                  <a16:creationId xmlns:a16="http://schemas.microsoft.com/office/drawing/2014/main" id="{3FAC1511-85D0-4FF7-8DEA-024FE61F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23" name="Freeform 22">
              <a:extLst>
                <a:ext uri="{FF2B5EF4-FFF2-40B4-BE49-F238E27FC236}">
                  <a16:creationId xmlns:a16="http://schemas.microsoft.com/office/drawing/2014/main" id="{460AA16B-95E1-4573-BC8C-C8B10837B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25" name="Group 124">
            <a:extLst>
              <a:ext uri="{FF2B5EF4-FFF2-40B4-BE49-F238E27FC236}">
                <a16:creationId xmlns:a16="http://schemas.microsoft.com/office/drawing/2014/main" id="{45D3F12C-8432-463B-91CC-8CE45DA458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126" name="Freeform 27">
              <a:extLst>
                <a:ext uri="{FF2B5EF4-FFF2-40B4-BE49-F238E27FC236}">
                  <a16:creationId xmlns:a16="http://schemas.microsoft.com/office/drawing/2014/main" id="{B43D94FD-74B3-4DD0-9553-B7E44C617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7" name="Freeform 28">
              <a:extLst>
                <a:ext uri="{FF2B5EF4-FFF2-40B4-BE49-F238E27FC236}">
                  <a16:creationId xmlns:a16="http://schemas.microsoft.com/office/drawing/2014/main" id="{8C61BF98-3D09-403B-AC16-26E18E491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28" name="Freeform 29">
              <a:extLst>
                <a:ext uri="{FF2B5EF4-FFF2-40B4-BE49-F238E27FC236}">
                  <a16:creationId xmlns:a16="http://schemas.microsoft.com/office/drawing/2014/main" id="{DAB70427-6234-4A5A-B28D-32CA4BCBF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29" name="Freeform 30">
              <a:extLst>
                <a:ext uri="{FF2B5EF4-FFF2-40B4-BE49-F238E27FC236}">
                  <a16:creationId xmlns:a16="http://schemas.microsoft.com/office/drawing/2014/main" id="{14593DEF-4D2A-4DD1-9091-4C9AEA140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30" name="Freeform 31">
              <a:extLst>
                <a:ext uri="{FF2B5EF4-FFF2-40B4-BE49-F238E27FC236}">
                  <a16:creationId xmlns:a16="http://schemas.microsoft.com/office/drawing/2014/main" id="{E6F4C907-E541-4AEA-B2D4-1464DCF18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31" name="Freeform 32">
              <a:extLst>
                <a:ext uri="{FF2B5EF4-FFF2-40B4-BE49-F238E27FC236}">
                  <a16:creationId xmlns:a16="http://schemas.microsoft.com/office/drawing/2014/main" id="{97D82079-106E-4B53-A0D8-3C51366C9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32" name="Freeform 33">
              <a:extLst>
                <a:ext uri="{FF2B5EF4-FFF2-40B4-BE49-F238E27FC236}">
                  <a16:creationId xmlns:a16="http://schemas.microsoft.com/office/drawing/2014/main" id="{5F4B2A35-737C-4453-8BE5-CA216535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33" name="Freeform 34">
              <a:extLst>
                <a:ext uri="{FF2B5EF4-FFF2-40B4-BE49-F238E27FC236}">
                  <a16:creationId xmlns:a16="http://schemas.microsoft.com/office/drawing/2014/main" id="{1559814D-8B66-487D-999A-8584AFC1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34" name="Freeform 35">
              <a:extLst>
                <a:ext uri="{FF2B5EF4-FFF2-40B4-BE49-F238E27FC236}">
                  <a16:creationId xmlns:a16="http://schemas.microsoft.com/office/drawing/2014/main" id="{98192855-B108-44E3-83C3-F5EB4FADF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35" name="Freeform 36">
              <a:extLst>
                <a:ext uri="{FF2B5EF4-FFF2-40B4-BE49-F238E27FC236}">
                  <a16:creationId xmlns:a16="http://schemas.microsoft.com/office/drawing/2014/main" id="{7C4D0DD2-8810-4A15-9CD9-B7249D98F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36" name="Freeform 37">
              <a:extLst>
                <a:ext uri="{FF2B5EF4-FFF2-40B4-BE49-F238E27FC236}">
                  <a16:creationId xmlns:a16="http://schemas.microsoft.com/office/drawing/2014/main" id="{13CB17F6-4FC4-4DC6-8F79-73E65715D5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37" name="Freeform 38">
              <a:extLst>
                <a:ext uri="{FF2B5EF4-FFF2-40B4-BE49-F238E27FC236}">
                  <a16:creationId xmlns:a16="http://schemas.microsoft.com/office/drawing/2014/main" id="{439D748E-3C2B-44F3-AA9D-576808B6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39" name="Rectangle 138">
            <a:extLst>
              <a:ext uri="{FF2B5EF4-FFF2-40B4-BE49-F238E27FC236}">
                <a16:creationId xmlns:a16="http://schemas.microsoft.com/office/drawing/2014/main" id="{B6B0F00B-DA13-4646-A9A1-72E4AD54C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1" name="Freeform 6">
            <a:extLst>
              <a:ext uri="{FF2B5EF4-FFF2-40B4-BE49-F238E27FC236}">
                <a16:creationId xmlns:a16="http://schemas.microsoft.com/office/drawing/2014/main" id="{808F9C42-50B3-4D11-B62C-D0BB6C746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43" name="Rectangle 142">
            <a:extLst>
              <a:ext uri="{FF2B5EF4-FFF2-40B4-BE49-F238E27FC236}">
                <a16:creationId xmlns:a16="http://schemas.microsoft.com/office/drawing/2014/main" id="{3B44A4AB-5644-4E24-886D-7F7609DED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88DFF51-6560-4DF7-8EB7-5A574F76F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TextBox 51">
            <a:extLst>
              <a:ext uri="{FF2B5EF4-FFF2-40B4-BE49-F238E27FC236}">
                <a16:creationId xmlns:a16="http://schemas.microsoft.com/office/drawing/2014/main" id="{141F2F19-0C04-47ED-BFE9-D9F1EB24BDB3}"/>
              </a:ext>
            </a:extLst>
          </p:cNvPr>
          <p:cNvSpPr txBox="1"/>
          <p:nvPr/>
        </p:nvSpPr>
        <p:spPr>
          <a:xfrm>
            <a:off x="540279" y="967417"/>
            <a:ext cx="3778870" cy="3943250"/>
          </a:xfrm>
          <a:prstGeom prst="rect">
            <a:avLst/>
          </a:prstGeom>
        </p:spPr>
        <p:txBody>
          <a:bodyPr vert="horz" lIns="91440" tIns="45720" rIns="91440" bIns="45720" rtlCol="0" anchor="b">
            <a:normAutofit/>
          </a:bodyPr>
          <a:lstStyle/>
          <a:p>
            <a:pPr>
              <a:spcBef>
                <a:spcPct val="0"/>
              </a:spcBef>
              <a:spcAft>
                <a:spcPts val="600"/>
              </a:spcAft>
            </a:pPr>
            <a:r>
              <a:rPr lang="en-US" sz="4000">
                <a:solidFill>
                  <a:srgbClr val="FEFFFF"/>
                </a:solidFill>
                <a:latin typeface="+mj-lt"/>
                <a:ea typeface="+mj-ea"/>
                <a:cs typeface="+mj-cs"/>
              </a:rPr>
              <a:t>Three Degree Graphs</a:t>
            </a:r>
          </a:p>
        </p:txBody>
      </p:sp>
      <p:sp>
        <p:nvSpPr>
          <p:cNvPr id="147" name="Freeform 5">
            <a:extLst>
              <a:ext uri="{FF2B5EF4-FFF2-40B4-BE49-F238E27FC236}">
                <a16:creationId xmlns:a16="http://schemas.microsoft.com/office/drawing/2014/main" id="{4E29BE84-57F1-46DA-AC41-4F13402FC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9" name="Rectangle 148">
            <a:extLst>
              <a:ext uri="{FF2B5EF4-FFF2-40B4-BE49-F238E27FC236}">
                <a16:creationId xmlns:a16="http://schemas.microsoft.com/office/drawing/2014/main" id="{C56961DA-5FC8-4887-9EEA-9DC028962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962669"/>
            <a:ext cx="2738388"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close up of a keyboard&#10;&#10;Description generated with high confidence">
            <a:extLst>
              <a:ext uri="{FF2B5EF4-FFF2-40B4-BE49-F238E27FC236}">
                <a16:creationId xmlns:a16="http://schemas.microsoft.com/office/drawing/2014/main" id="{AB4CDB69-AADE-4D80-AC61-09FAEF40668F}"/>
              </a:ext>
            </a:extLst>
          </p:cNvPr>
          <p:cNvPicPr>
            <a:picLocks noChangeAspect="1"/>
          </p:cNvPicPr>
          <p:nvPr/>
        </p:nvPicPr>
        <p:blipFill>
          <a:blip r:embed="rId2"/>
          <a:stretch>
            <a:fillRect/>
          </a:stretch>
        </p:blipFill>
        <p:spPr>
          <a:xfrm>
            <a:off x="5963067" y="1125533"/>
            <a:ext cx="1988243" cy="2057400"/>
          </a:xfrm>
          <a:prstGeom prst="rect">
            <a:avLst/>
          </a:prstGeom>
        </p:spPr>
      </p:pic>
      <p:sp>
        <p:nvSpPr>
          <p:cNvPr id="151" name="Rectangle 150">
            <a:extLst>
              <a:ext uri="{FF2B5EF4-FFF2-40B4-BE49-F238E27FC236}">
                <a16:creationId xmlns:a16="http://schemas.microsoft.com/office/drawing/2014/main" id="{398BCDE6-B2EB-488E-BE9F-9275F5EC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90107" y="962669"/>
            <a:ext cx="2738388"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close up of a keyboard&#10;&#10;Description generated with very high confidence">
            <a:extLst>
              <a:ext uri="{FF2B5EF4-FFF2-40B4-BE49-F238E27FC236}">
                <a16:creationId xmlns:a16="http://schemas.microsoft.com/office/drawing/2014/main" id="{433D5AE0-7B9F-440F-A7D9-5811953B519F}"/>
              </a:ext>
            </a:extLst>
          </p:cNvPr>
          <p:cNvPicPr>
            <a:picLocks noChangeAspect="1"/>
          </p:cNvPicPr>
          <p:nvPr/>
        </p:nvPicPr>
        <p:blipFill>
          <a:blip r:embed="rId3"/>
          <a:stretch>
            <a:fillRect/>
          </a:stretch>
        </p:blipFill>
        <p:spPr>
          <a:xfrm>
            <a:off x="8856978" y="1125533"/>
            <a:ext cx="2004646" cy="2057400"/>
          </a:xfrm>
          <a:prstGeom prst="rect">
            <a:avLst/>
          </a:prstGeom>
        </p:spPr>
      </p:pic>
      <p:sp>
        <p:nvSpPr>
          <p:cNvPr id="153" name="Rectangle 152">
            <a:extLst>
              <a:ext uri="{FF2B5EF4-FFF2-40B4-BE49-F238E27FC236}">
                <a16:creationId xmlns:a16="http://schemas.microsoft.com/office/drawing/2014/main" id="{54E6C071-695E-48D7-8315-A84F506E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3546553"/>
            <a:ext cx="2738388"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3">
            <a:extLst>
              <a:ext uri="{FF2B5EF4-FFF2-40B4-BE49-F238E27FC236}">
                <a16:creationId xmlns:a16="http://schemas.microsoft.com/office/drawing/2014/main" id="{14A99FC2-7380-4E4C-8741-ECD8E8FC9500}"/>
              </a:ext>
            </a:extLst>
          </p:cNvPr>
          <p:cNvPicPr>
            <a:picLocks noChangeAspect="1"/>
          </p:cNvPicPr>
          <p:nvPr/>
        </p:nvPicPr>
        <p:blipFill rotWithShape="1">
          <a:blip r:embed="rId4"/>
          <a:srcRect l="6000" r="17274" b="3"/>
          <a:stretch/>
        </p:blipFill>
        <p:spPr>
          <a:xfrm>
            <a:off x="5602421" y="3541804"/>
            <a:ext cx="2723962" cy="2383129"/>
          </a:xfrm>
          <a:prstGeom prst="rect">
            <a:avLst/>
          </a:prstGeom>
        </p:spPr>
      </p:pic>
      <p:sp>
        <p:nvSpPr>
          <p:cNvPr id="155" name="Rectangle 154">
            <a:extLst>
              <a:ext uri="{FF2B5EF4-FFF2-40B4-BE49-F238E27FC236}">
                <a16:creationId xmlns:a16="http://schemas.microsoft.com/office/drawing/2014/main" id="{A02EA80C-3E5A-4D39-9C0C-32B1154E2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90107" y="3546553"/>
            <a:ext cx="2738388" cy="2383129"/>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206505A-DE04-475A-8DCD-D2797BE4C88D}"/>
              </a:ext>
            </a:extLst>
          </p:cNvPr>
          <p:cNvPicPr>
            <a:picLocks noChangeAspect="1"/>
          </p:cNvPicPr>
          <p:nvPr/>
        </p:nvPicPr>
        <p:blipFill>
          <a:blip r:embed="rId5"/>
          <a:stretch>
            <a:fillRect/>
          </a:stretch>
        </p:blipFill>
        <p:spPr>
          <a:xfrm>
            <a:off x="8504533" y="3541804"/>
            <a:ext cx="2723962" cy="2383129"/>
          </a:xfrm>
          <a:prstGeom prst="rect">
            <a:avLst/>
          </a:prstGeom>
        </p:spPr>
      </p:pic>
    </p:spTree>
    <p:extLst>
      <p:ext uri="{BB962C8B-B14F-4D97-AF65-F5344CB8AC3E}">
        <p14:creationId xmlns:p14="http://schemas.microsoft.com/office/powerpoint/2010/main" val="371120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AF1D-0427-4981-AB81-2312CEC9FA9C}"/>
              </a:ext>
            </a:extLst>
          </p:cNvPr>
          <p:cNvSpPr>
            <a:spLocks noGrp="1"/>
          </p:cNvSpPr>
          <p:nvPr>
            <p:ph type="title"/>
          </p:nvPr>
        </p:nvSpPr>
        <p:spPr/>
        <p:txBody>
          <a:bodyPr/>
          <a:lstStyle/>
          <a:p>
            <a:r>
              <a:rPr lang="en-US" dirty="0"/>
              <a:t>MY INITIAL APPROACH</a:t>
            </a:r>
          </a:p>
        </p:txBody>
      </p:sp>
      <p:sp>
        <p:nvSpPr>
          <p:cNvPr id="3" name="Content Placeholder 2">
            <a:extLst>
              <a:ext uri="{FF2B5EF4-FFF2-40B4-BE49-F238E27FC236}">
                <a16:creationId xmlns:a16="http://schemas.microsoft.com/office/drawing/2014/main" id="{341CBAAB-BA20-4887-9EA9-7C752006A250}"/>
              </a:ext>
            </a:extLst>
          </p:cNvPr>
          <p:cNvSpPr>
            <a:spLocks noGrp="1"/>
          </p:cNvSpPr>
          <p:nvPr>
            <p:ph idx="1"/>
          </p:nvPr>
        </p:nvSpPr>
        <p:spPr/>
        <p:txBody>
          <a:bodyPr>
            <a:normAutofit lnSpcReduction="10000"/>
          </a:bodyPr>
          <a:lstStyle/>
          <a:p>
            <a:r>
              <a:rPr lang="en-US" dirty="0"/>
              <a:t>STEP 1: Get the no of vertices </a:t>
            </a:r>
          </a:p>
          <a:p>
            <a:r>
              <a:rPr lang="en-US" dirty="0"/>
              <a:t>STEP 2: Get the identity matrix of NXN </a:t>
            </a:r>
          </a:p>
          <a:p>
            <a:r>
              <a:rPr lang="en-US" dirty="0"/>
              <a:t>STEP 3: Get permutation matrices from the Identity matrix </a:t>
            </a:r>
          </a:p>
          <a:p>
            <a:r>
              <a:rPr lang="en-US" dirty="0"/>
              <a:t>STEP 4: Transpose of permutation matrices </a:t>
            </a:r>
          </a:p>
          <a:p>
            <a:r>
              <a:rPr lang="en-US" dirty="0"/>
              <a:t>STEP 5: For Every Permutation matrix  Do the multiplication of matrices as per the formula </a:t>
            </a:r>
          </a:p>
          <a:p>
            <a:endParaRPr lang="en-US" dirty="0"/>
          </a:p>
          <a:p>
            <a:endParaRPr lang="en-US" dirty="0"/>
          </a:p>
          <a:p>
            <a:r>
              <a:rPr lang="en-US" dirty="0"/>
              <a:t>STEP6: Compare the Resultant  With first matrix. </a:t>
            </a:r>
          </a:p>
          <a:p>
            <a:r>
              <a:rPr lang="en-US" dirty="0"/>
              <a:t>STEP 7:END </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A84E8CA7-E237-44B9-BAD9-27E428D148C0}"/>
              </a:ext>
            </a:extLst>
          </p:cNvPr>
          <p:cNvPicPr>
            <a:picLocks noChangeAspect="1"/>
          </p:cNvPicPr>
          <p:nvPr/>
        </p:nvPicPr>
        <p:blipFill>
          <a:blip r:embed="rId2"/>
          <a:stretch>
            <a:fillRect/>
          </a:stretch>
        </p:blipFill>
        <p:spPr>
          <a:xfrm>
            <a:off x="3747121" y="4200939"/>
            <a:ext cx="3299791" cy="768626"/>
          </a:xfrm>
          <a:prstGeom prst="rect">
            <a:avLst/>
          </a:prstGeom>
        </p:spPr>
      </p:pic>
    </p:spTree>
    <p:extLst>
      <p:ext uri="{BB962C8B-B14F-4D97-AF65-F5344CB8AC3E}">
        <p14:creationId xmlns:p14="http://schemas.microsoft.com/office/powerpoint/2010/main" val="424986153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otalTime>218</TotalTime>
  <Words>560</Words>
  <Application>Microsoft Office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Times New Roman</vt:lpstr>
      <vt:lpstr>Wingdings 3</vt:lpstr>
      <vt:lpstr>Wisp</vt:lpstr>
      <vt:lpstr>GRAPH ISOMORPHISM  </vt:lpstr>
      <vt:lpstr>GRAPH THEORY</vt:lpstr>
      <vt:lpstr>LEONHARD EULER </vt:lpstr>
      <vt:lpstr>Königsberg bridge problem</vt:lpstr>
      <vt:lpstr>TYPES OFGRAPH </vt:lpstr>
      <vt:lpstr>GRAPH ISOMORPHISM</vt:lpstr>
      <vt:lpstr>ISOMORPHISM DEFNATION</vt:lpstr>
      <vt:lpstr>PowerPoint Presentation</vt:lpstr>
      <vt:lpstr>MY INITIAL APPROACH</vt:lpstr>
      <vt:lpstr>Pseudo Code Of The Implementation </vt:lpstr>
      <vt:lpstr>RESULTS</vt:lpstr>
      <vt:lpstr>FINDINGS: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ISOMORPHISM  </dc:title>
  <dc:creator>Deepthi Thalagundamatada</dc:creator>
  <cp:lastModifiedBy>Deepthi Thalagundamatada</cp:lastModifiedBy>
  <cp:revision>3</cp:revision>
  <dcterms:created xsi:type="dcterms:W3CDTF">2019-02-07T20:46:21Z</dcterms:created>
  <dcterms:modified xsi:type="dcterms:W3CDTF">2019-02-08T00:27:15Z</dcterms:modified>
</cp:coreProperties>
</file>